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0313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618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054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12379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38788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67632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739111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605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6990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1530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7076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03502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8523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3633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06316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49849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22133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88961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3162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57943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8588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8/7/2024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70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11575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782723"/>
            <a:ext cx="7415927" cy="2004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890"/>
              </a:lnSpc>
              <a:buNone/>
            </a:pPr>
            <a:r>
              <a:rPr lang="en-US" sz="6312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Finertia – We Ensure Stability</a:t>
            </a:r>
            <a:endParaRPr lang="en-US" sz="6312" dirty="0"/>
          </a:p>
        </p:txBody>
      </p:sp>
      <p:sp>
        <p:nvSpPr>
          <p:cNvPr id="6" name="Text 3"/>
          <p:cNvSpPr/>
          <p:nvPr/>
        </p:nvSpPr>
        <p:spPr>
          <a:xfrm>
            <a:off x="864037" y="4157067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Finertia empowers users to take control of their financial future by providing a comprehensive platform for managing their finances, understanding their spending habits, and building a solid financial foundation.</a:t>
            </a:r>
            <a:endParaRPr lang="en-US" sz="1944" dirty="0"/>
          </a:p>
        </p:txBody>
      </p:sp>
      <p:sp>
        <p:nvSpPr>
          <p:cNvPr id="7" name="Shape 4"/>
          <p:cNvSpPr/>
          <p:nvPr/>
        </p:nvSpPr>
        <p:spPr>
          <a:xfrm>
            <a:off x="864037" y="603337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5"/>
          <p:cNvSpPr/>
          <p:nvPr/>
        </p:nvSpPr>
        <p:spPr>
          <a:xfrm>
            <a:off x="1382316" y="6014918"/>
            <a:ext cx="3266718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By Group 20</a:t>
            </a:r>
            <a:endParaRPr lang="en-US" sz="243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77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48771" y="2828330"/>
            <a:ext cx="4362807" cy="5453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94"/>
              </a:lnSpc>
              <a:buNone/>
            </a:pPr>
            <a:r>
              <a:rPr lang="en-US" sz="3435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Purpose</a:t>
            </a:r>
            <a:endParaRPr lang="en-US" sz="3435" dirty="0"/>
          </a:p>
        </p:txBody>
      </p:sp>
      <p:sp>
        <p:nvSpPr>
          <p:cNvPr id="6" name="Shape 3"/>
          <p:cNvSpPr/>
          <p:nvPr/>
        </p:nvSpPr>
        <p:spPr>
          <a:xfrm>
            <a:off x="2548771" y="3651766"/>
            <a:ext cx="4673798" cy="1940957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734151" y="3837146"/>
            <a:ext cx="2181344" cy="2726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47"/>
              </a:lnSpc>
              <a:buNone/>
            </a:pPr>
            <a:r>
              <a:rPr lang="en-US" sz="17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Transaction Tracking</a:t>
            </a:r>
            <a:endParaRPr lang="en-US" sz="1718" dirty="0"/>
          </a:p>
        </p:txBody>
      </p:sp>
      <p:sp>
        <p:nvSpPr>
          <p:cNvPr id="8" name="Text 5"/>
          <p:cNvSpPr/>
          <p:nvPr/>
        </p:nvSpPr>
        <p:spPr>
          <a:xfrm>
            <a:off x="2734151" y="4221004"/>
            <a:ext cx="4303038" cy="889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36"/>
              </a:lnSpc>
              <a:buNone/>
            </a:pPr>
            <a:r>
              <a:rPr lang="en-US" sz="146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platform allows users to effortlessly track their income and expenses, providing a clear and detailed picture of their financial activities.</a:t>
            </a:r>
            <a:endParaRPr lang="en-US" sz="1460" dirty="0"/>
          </a:p>
        </p:txBody>
      </p:sp>
      <p:sp>
        <p:nvSpPr>
          <p:cNvPr id="9" name="Shape 6"/>
          <p:cNvSpPr/>
          <p:nvPr/>
        </p:nvSpPr>
        <p:spPr>
          <a:xfrm>
            <a:off x="7407950" y="3651766"/>
            <a:ext cx="4673798" cy="1940957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7593330" y="3837146"/>
            <a:ext cx="2181344" cy="2726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47"/>
              </a:lnSpc>
              <a:buNone/>
            </a:pPr>
            <a:r>
              <a:rPr lang="en-US" sz="17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Personalized Insights</a:t>
            </a:r>
            <a:endParaRPr lang="en-US" sz="1718" dirty="0"/>
          </a:p>
        </p:txBody>
      </p:sp>
      <p:sp>
        <p:nvSpPr>
          <p:cNvPr id="11" name="Text 8"/>
          <p:cNvSpPr/>
          <p:nvPr/>
        </p:nvSpPr>
        <p:spPr>
          <a:xfrm>
            <a:off x="7593330" y="4221004"/>
            <a:ext cx="4303038" cy="11863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36"/>
              </a:lnSpc>
              <a:buNone/>
            </a:pPr>
            <a:r>
              <a:rPr lang="en-US" sz="146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generate personalized insights and recommendations based on user spending patterns, helping them understand their financial behavior.</a:t>
            </a:r>
            <a:endParaRPr lang="en-US" sz="1460" dirty="0"/>
          </a:p>
        </p:txBody>
      </p:sp>
      <p:sp>
        <p:nvSpPr>
          <p:cNvPr id="12" name="Shape 9"/>
          <p:cNvSpPr/>
          <p:nvPr/>
        </p:nvSpPr>
        <p:spPr>
          <a:xfrm>
            <a:off x="2548771" y="5778103"/>
            <a:ext cx="4673798" cy="1940957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2734151" y="5963483"/>
            <a:ext cx="2903458" cy="2726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47"/>
              </a:lnSpc>
              <a:buNone/>
            </a:pPr>
            <a:r>
              <a:rPr lang="en-US" sz="17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Budgeting Recommendations</a:t>
            </a:r>
            <a:endParaRPr lang="en-US" sz="1718" dirty="0"/>
          </a:p>
        </p:txBody>
      </p:sp>
      <p:sp>
        <p:nvSpPr>
          <p:cNvPr id="14" name="Text 11"/>
          <p:cNvSpPr/>
          <p:nvPr/>
        </p:nvSpPr>
        <p:spPr>
          <a:xfrm>
            <a:off x="2734151" y="6347341"/>
            <a:ext cx="4303038" cy="11863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36"/>
              </a:lnSpc>
              <a:buNone/>
            </a:pPr>
            <a:r>
              <a:rPr lang="en-US" sz="146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Users receive tailored budgeting recommendations, ensuring their spending aligns with their financial goals and promoting responsible financial management.</a:t>
            </a:r>
            <a:endParaRPr lang="en-US" sz="1460" dirty="0"/>
          </a:p>
        </p:txBody>
      </p:sp>
      <p:sp>
        <p:nvSpPr>
          <p:cNvPr id="15" name="Shape 12"/>
          <p:cNvSpPr/>
          <p:nvPr/>
        </p:nvSpPr>
        <p:spPr>
          <a:xfrm>
            <a:off x="7407950" y="5778103"/>
            <a:ext cx="4673798" cy="1940957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7593330" y="5963483"/>
            <a:ext cx="2181344" cy="2726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47"/>
              </a:lnSpc>
              <a:buNone/>
            </a:pPr>
            <a:r>
              <a:rPr lang="en-US" sz="17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Financial Education</a:t>
            </a:r>
            <a:endParaRPr lang="en-US" sz="1718" dirty="0"/>
          </a:p>
        </p:txBody>
      </p:sp>
      <p:sp>
        <p:nvSpPr>
          <p:cNvPr id="17" name="Text 14"/>
          <p:cNvSpPr/>
          <p:nvPr/>
        </p:nvSpPr>
        <p:spPr>
          <a:xfrm>
            <a:off x="7593330" y="6347341"/>
            <a:ext cx="4303038" cy="889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36"/>
              </a:lnSpc>
              <a:buNone/>
            </a:pPr>
            <a:r>
              <a:rPr lang="en-US" sz="146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offer educational resources and tools to empower users with the knowledge and skills needed to make informed financial decisions.</a:t>
            </a:r>
            <a:endParaRPr lang="en-US" sz="146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1151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6204228" y="728662"/>
            <a:ext cx="4825960" cy="6031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Functionalities</a:t>
            </a:r>
            <a:endParaRPr lang="en-US" sz="3800" dirty="0"/>
          </a:p>
        </p:txBody>
      </p:sp>
      <p:sp>
        <p:nvSpPr>
          <p:cNvPr id="6" name="Shape 3"/>
          <p:cNvSpPr/>
          <p:nvPr/>
        </p:nvSpPr>
        <p:spPr>
          <a:xfrm>
            <a:off x="6204228" y="1870234"/>
            <a:ext cx="461486" cy="461486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6383655" y="1956197"/>
            <a:ext cx="102513" cy="2895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80"/>
              </a:lnSpc>
              <a:buNone/>
            </a:pPr>
            <a:r>
              <a:rPr lang="en-US" sz="228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280" dirty="0"/>
          </a:p>
        </p:txBody>
      </p:sp>
      <p:sp>
        <p:nvSpPr>
          <p:cNvPr id="8" name="Text 5"/>
          <p:cNvSpPr/>
          <p:nvPr/>
        </p:nvSpPr>
        <p:spPr>
          <a:xfrm>
            <a:off x="6870740" y="1870234"/>
            <a:ext cx="2412921" cy="3015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75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 Authentication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870740" y="2294811"/>
            <a:ext cx="704183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4"/>
              </a:lnSpc>
              <a:buNone/>
            </a:pPr>
            <a:r>
              <a:rPr lang="en-US" sz="161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Securely verify user identities, ensuring the safety and integrity of their financial information.</a:t>
            </a:r>
            <a:endParaRPr lang="en-US" sz="1615" dirty="0"/>
          </a:p>
        </p:txBody>
      </p:sp>
      <p:sp>
        <p:nvSpPr>
          <p:cNvPr id="10" name="Shape 7"/>
          <p:cNvSpPr/>
          <p:nvPr/>
        </p:nvSpPr>
        <p:spPr>
          <a:xfrm>
            <a:off x="6204228" y="3386852"/>
            <a:ext cx="461486" cy="461486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357342" y="3472815"/>
            <a:ext cx="155258" cy="2895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80"/>
              </a:lnSpc>
              <a:buNone/>
            </a:pPr>
            <a:r>
              <a:rPr lang="en-US" sz="228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280" dirty="0"/>
          </a:p>
        </p:txBody>
      </p:sp>
      <p:sp>
        <p:nvSpPr>
          <p:cNvPr id="12" name="Text 9"/>
          <p:cNvSpPr/>
          <p:nvPr/>
        </p:nvSpPr>
        <p:spPr>
          <a:xfrm>
            <a:off x="6870740" y="3386852"/>
            <a:ext cx="2412921" cy="3015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75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Profile Management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6870740" y="3811429"/>
            <a:ext cx="704183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4"/>
              </a:lnSpc>
              <a:buNone/>
            </a:pPr>
            <a:r>
              <a:rPr lang="en-US" sz="161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Allow users to create and manage their profiles, personalize their experience, and access relevant features.</a:t>
            </a:r>
            <a:endParaRPr lang="en-US" sz="1615" dirty="0"/>
          </a:p>
        </p:txBody>
      </p:sp>
      <p:sp>
        <p:nvSpPr>
          <p:cNvPr id="14" name="Shape 11"/>
          <p:cNvSpPr/>
          <p:nvPr/>
        </p:nvSpPr>
        <p:spPr>
          <a:xfrm>
            <a:off x="6204228" y="4903470"/>
            <a:ext cx="461486" cy="461486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6356152" y="4989433"/>
            <a:ext cx="157639" cy="2895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80"/>
              </a:lnSpc>
              <a:buNone/>
            </a:pPr>
            <a:r>
              <a:rPr lang="en-US" sz="228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280" dirty="0"/>
          </a:p>
        </p:txBody>
      </p:sp>
      <p:sp>
        <p:nvSpPr>
          <p:cNvPr id="16" name="Text 13"/>
          <p:cNvSpPr/>
          <p:nvPr/>
        </p:nvSpPr>
        <p:spPr>
          <a:xfrm>
            <a:off x="6870740" y="4903470"/>
            <a:ext cx="2412921" cy="3015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75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Initial UI Designs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6870740" y="5328047"/>
            <a:ext cx="704183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4"/>
              </a:lnSpc>
              <a:buNone/>
            </a:pPr>
            <a:r>
              <a:rPr lang="en-US" sz="161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 a user-friendly and intuitive interface, providing seamless navigation and effortless access to key functionalities.</a:t>
            </a:r>
            <a:endParaRPr lang="en-US" sz="1615" dirty="0"/>
          </a:p>
        </p:txBody>
      </p:sp>
      <p:sp>
        <p:nvSpPr>
          <p:cNvPr id="19" name="Text 16"/>
          <p:cNvSpPr/>
          <p:nvPr/>
        </p:nvSpPr>
        <p:spPr>
          <a:xfrm>
            <a:off x="6361390" y="6494026"/>
            <a:ext cx="953810" cy="3015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80"/>
              </a:lnSpc>
              <a:buNone/>
            </a:pPr>
            <a:endParaRPr lang="en-US" sz="2280" dirty="0"/>
          </a:p>
        </p:txBody>
      </p:sp>
      <p:sp>
        <p:nvSpPr>
          <p:cNvPr id="20" name="Text 17"/>
          <p:cNvSpPr/>
          <p:nvPr/>
        </p:nvSpPr>
        <p:spPr>
          <a:xfrm>
            <a:off x="6870740" y="6420088"/>
            <a:ext cx="2758202" cy="3015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75"/>
              </a:lnSpc>
              <a:buNone/>
            </a:pP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6870740" y="6844665"/>
            <a:ext cx="704183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4"/>
              </a:lnSpc>
              <a:buNone/>
            </a:pPr>
            <a:endParaRPr lang="en-US" sz="1615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86CBF4-F2B5-80BD-769A-7278AA9F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66" y="1870234"/>
            <a:ext cx="5517306" cy="38503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968693" y="2039541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Dataset Collection</a:t>
            </a:r>
            <a:endParaRPr lang="en-US" sz="4574" dirty="0"/>
          </a:p>
        </p:txBody>
      </p:sp>
      <p:sp>
        <p:nvSpPr>
          <p:cNvPr id="5" name="Text 3"/>
          <p:cNvSpPr/>
          <p:nvPr/>
        </p:nvSpPr>
        <p:spPr>
          <a:xfrm>
            <a:off x="968693" y="33826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Transaction Data</a:t>
            </a:r>
            <a:endParaRPr lang="en-US" sz="2287" dirty="0"/>
          </a:p>
        </p:txBody>
      </p:sp>
      <p:sp>
        <p:nvSpPr>
          <p:cNvPr id="6" name="Text 4"/>
          <p:cNvSpPr/>
          <p:nvPr/>
        </p:nvSpPr>
        <p:spPr>
          <a:xfrm>
            <a:off x="968693" y="3992642"/>
            <a:ext cx="382893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gather comprehensive transaction data from various sources, including bank accounts, credit cards, and investment accounts.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407462" y="33826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Financial Indicators</a:t>
            </a:r>
            <a:endParaRPr lang="en-US" sz="2287" dirty="0"/>
          </a:p>
        </p:txBody>
      </p:sp>
      <p:sp>
        <p:nvSpPr>
          <p:cNvPr id="8" name="Text 6"/>
          <p:cNvSpPr/>
          <p:nvPr/>
        </p:nvSpPr>
        <p:spPr>
          <a:xfrm>
            <a:off x="5407462" y="3992642"/>
            <a:ext cx="382893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collect relevant financial indicators, such as interest rates, market trends, and economic data, to provide contextual insights.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46231" y="33826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 Behavior Data</a:t>
            </a:r>
            <a:endParaRPr lang="en-US" sz="2287" dirty="0"/>
          </a:p>
        </p:txBody>
      </p:sp>
      <p:sp>
        <p:nvSpPr>
          <p:cNvPr id="10" name="Text 8"/>
          <p:cNvSpPr/>
          <p:nvPr/>
        </p:nvSpPr>
        <p:spPr>
          <a:xfrm>
            <a:off x="9846231" y="3992642"/>
            <a:ext cx="382893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analyze user spending patterns, financial goals, and risk tolerance to personalize our insights and recommendations.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03633" y="892612"/>
            <a:ext cx="4822269" cy="6026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46"/>
              </a:lnSpc>
              <a:buNone/>
            </a:pPr>
            <a:r>
              <a:rPr lang="en-US" sz="379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Model Training</a:t>
            </a:r>
            <a:endParaRPr lang="en-US" sz="3797" dirty="0"/>
          </a:p>
        </p:txBody>
      </p:sp>
      <p:sp>
        <p:nvSpPr>
          <p:cNvPr id="6" name="Shape 3"/>
          <p:cNvSpPr/>
          <p:nvPr/>
        </p:nvSpPr>
        <p:spPr>
          <a:xfrm>
            <a:off x="6499622" y="1802725"/>
            <a:ext cx="22860" cy="5534144"/>
          </a:xfrm>
          <a:prstGeom prst="roundRect">
            <a:avLst>
              <a:gd name="adj" fmla="val 134481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6718756" y="2252305"/>
            <a:ext cx="717233" cy="22860"/>
          </a:xfrm>
          <a:prstGeom prst="roundRect">
            <a:avLst>
              <a:gd name="adj" fmla="val 134481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6280487" y="2033230"/>
            <a:ext cx="461129" cy="461129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6459795" y="2119074"/>
            <a:ext cx="102513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78"/>
              </a:lnSpc>
              <a:buNone/>
            </a:pPr>
            <a:r>
              <a:rPr lang="en-US" sz="227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278" dirty="0"/>
          </a:p>
        </p:txBody>
      </p:sp>
      <p:sp>
        <p:nvSpPr>
          <p:cNvPr id="10" name="Text 7"/>
          <p:cNvSpPr/>
          <p:nvPr/>
        </p:nvSpPr>
        <p:spPr>
          <a:xfrm>
            <a:off x="7638217" y="2007632"/>
            <a:ext cx="280439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3"/>
              </a:lnSpc>
              <a:buNone/>
            </a:pPr>
            <a:r>
              <a:rPr lang="en-US" sz="1899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Machine Learning Models</a:t>
            </a:r>
            <a:endParaRPr lang="en-US" sz="1899" dirty="0"/>
          </a:p>
        </p:txBody>
      </p:sp>
      <p:sp>
        <p:nvSpPr>
          <p:cNvPr id="11" name="Text 8"/>
          <p:cNvSpPr/>
          <p:nvPr/>
        </p:nvSpPr>
        <p:spPr>
          <a:xfrm>
            <a:off x="7638217" y="2431852"/>
            <a:ext cx="6274951" cy="655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2"/>
              </a:lnSpc>
              <a:buNone/>
            </a:pPr>
            <a:r>
              <a:rPr lang="en-US" sz="161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train advanced machine learning models to analyze financial data, detect patterns, and generate accurate predictions.</a:t>
            </a:r>
            <a:endParaRPr lang="en-US" sz="1614" dirty="0"/>
          </a:p>
        </p:txBody>
      </p:sp>
      <p:sp>
        <p:nvSpPr>
          <p:cNvPr id="12" name="Shape 9"/>
          <p:cNvSpPr/>
          <p:nvPr/>
        </p:nvSpPr>
        <p:spPr>
          <a:xfrm>
            <a:off x="6718756" y="3946803"/>
            <a:ext cx="717233" cy="22860"/>
          </a:xfrm>
          <a:prstGeom prst="roundRect">
            <a:avLst>
              <a:gd name="adj" fmla="val 134481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6280487" y="3727728"/>
            <a:ext cx="461129" cy="461129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6433483" y="3813572"/>
            <a:ext cx="155138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78"/>
              </a:lnSpc>
              <a:buNone/>
            </a:pPr>
            <a:r>
              <a:rPr lang="en-US" sz="227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278" dirty="0"/>
          </a:p>
        </p:txBody>
      </p:sp>
      <p:sp>
        <p:nvSpPr>
          <p:cNvPr id="15" name="Text 12"/>
          <p:cNvSpPr/>
          <p:nvPr/>
        </p:nvSpPr>
        <p:spPr>
          <a:xfrm>
            <a:off x="7638217" y="3702129"/>
            <a:ext cx="2411135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3"/>
              </a:lnSpc>
              <a:buNone/>
            </a:pPr>
            <a:r>
              <a:rPr lang="en-US" sz="1899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Model Optimization</a:t>
            </a:r>
            <a:endParaRPr lang="en-US" sz="1899" dirty="0"/>
          </a:p>
        </p:txBody>
      </p:sp>
      <p:sp>
        <p:nvSpPr>
          <p:cNvPr id="16" name="Text 13"/>
          <p:cNvSpPr/>
          <p:nvPr/>
        </p:nvSpPr>
        <p:spPr>
          <a:xfrm>
            <a:off x="7638217" y="4126349"/>
            <a:ext cx="6274951" cy="9833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2"/>
              </a:lnSpc>
              <a:buNone/>
            </a:pPr>
            <a:r>
              <a:rPr lang="en-US" sz="161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continually optimize our models to improve their accuracy and performance, ensuring the most relevant insights and recommendations.</a:t>
            </a:r>
            <a:endParaRPr lang="en-US" sz="1614" dirty="0"/>
          </a:p>
        </p:txBody>
      </p:sp>
      <p:sp>
        <p:nvSpPr>
          <p:cNvPr id="17" name="Shape 14"/>
          <p:cNvSpPr/>
          <p:nvPr/>
        </p:nvSpPr>
        <p:spPr>
          <a:xfrm>
            <a:off x="6718756" y="5969079"/>
            <a:ext cx="717233" cy="22860"/>
          </a:xfrm>
          <a:prstGeom prst="roundRect">
            <a:avLst>
              <a:gd name="adj" fmla="val 134481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5"/>
          <p:cNvSpPr/>
          <p:nvPr/>
        </p:nvSpPr>
        <p:spPr>
          <a:xfrm>
            <a:off x="6280487" y="5750004"/>
            <a:ext cx="461129" cy="461129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6432292" y="5835848"/>
            <a:ext cx="157401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78"/>
              </a:lnSpc>
              <a:buNone/>
            </a:pPr>
            <a:r>
              <a:rPr lang="en-US" sz="227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278" dirty="0"/>
          </a:p>
        </p:txBody>
      </p:sp>
      <p:sp>
        <p:nvSpPr>
          <p:cNvPr id="20" name="Text 17"/>
          <p:cNvSpPr/>
          <p:nvPr/>
        </p:nvSpPr>
        <p:spPr>
          <a:xfrm>
            <a:off x="7638217" y="5724406"/>
            <a:ext cx="2750582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3"/>
              </a:lnSpc>
              <a:buNone/>
            </a:pPr>
            <a:r>
              <a:rPr lang="en-US" sz="1899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Security and Privacy</a:t>
            </a:r>
            <a:endParaRPr lang="en-US" sz="1899" dirty="0"/>
          </a:p>
        </p:txBody>
      </p:sp>
      <p:sp>
        <p:nvSpPr>
          <p:cNvPr id="21" name="Text 18"/>
          <p:cNvSpPr/>
          <p:nvPr/>
        </p:nvSpPr>
        <p:spPr>
          <a:xfrm>
            <a:off x="7638217" y="6148626"/>
            <a:ext cx="6274951" cy="9833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2"/>
              </a:lnSpc>
              <a:buNone/>
            </a:pPr>
            <a:r>
              <a:rPr lang="en-US" sz="161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prioritize data security and privacy, implementing robust measures to protect user information and ensure compliance with regulations.</a:t>
            </a:r>
            <a:endParaRPr lang="en-US" sz="161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74594" y="619363"/>
            <a:ext cx="5298757" cy="6622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15"/>
              </a:lnSpc>
              <a:buNone/>
            </a:pPr>
            <a:r>
              <a:rPr lang="en-US" sz="4172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Backend Integration</a:t>
            </a:r>
            <a:endParaRPr lang="en-US" sz="4172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594" y="1619369"/>
            <a:ext cx="1125974" cy="199691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738348" y="1844516"/>
            <a:ext cx="2649379" cy="331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8"/>
              </a:lnSpc>
              <a:buNone/>
            </a:pPr>
            <a:r>
              <a:rPr lang="en-US" sz="2086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API Integration</a:t>
            </a:r>
            <a:endParaRPr lang="en-US" sz="2086" dirty="0"/>
          </a:p>
        </p:txBody>
      </p:sp>
      <p:sp>
        <p:nvSpPr>
          <p:cNvPr id="8" name="Text 4"/>
          <p:cNvSpPr/>
          <p:nvPr/>
        </p:nvSpPr>
        <p:spPr>
          <a:xfrm>
            <a:off x="7738348" y="2310646"/>
            <a:ext cx="6103858" cy="10804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37"/>
              </a:lnSpc>
              <a:buNone/>
            </a:pPr>
            <a:r>
              <a:rPr lang="en-US" sz="177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integrate with various financial institutions and platforms via APIs, providing seamless data access and real-time updates.</a:t>
            </a:r>
            <a:endParaRPr lang="en-US" sz="1773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594" y="3616285"/>
            <a:ext cx="1125974" cy="199691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738348" y="3841433"/>
            <a:ext cx="2649379" cy="331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8"/>
              </a:lnSpc>
              <a:buNone/>
            </a:pPr>
            <a:r>
              <a:rPr lang="en-US" sz="2086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Synchronization</a:t>
            </a:r>
            <a:endParaRPr lang="en-US" sz="2086" dirty="0"/>
          </a:p>
        </p:txBody>
      </p:sp>
      <p:sp>
        <p:nvSpPr>
          <p:cNvPr id="11" name="Text 6"/>
          <p:cNvSpPr/>
          <p:nvPr/>
        </p:nvSpPr>
        <p:spPr>
          <a:xfrm>
            <a:off x="7738348" y="4307562"/>
            <a:ext cx="6103858" cy="10804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37"/>
              </a:lnSpc>
              <a:buNone/>
            </a:pPr>
            <a:r>
              <a:rPr lang="en-US" sz="177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ensure data synchronization between different platforms, maintaining consistency and accuracy in user financial data.</a:t>
            </a:r>
            <a:endParaRPr lang="en-US" sz="1773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4594" y="5613202"/>
            <a:ext cx="1125974" cy="199691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738348" y="5838349"/>
            <a:ext cx="2649379" cy="331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8"/>
              </a:lnSpc>
              <a:buNone/>
            </a:pPr>
            <a:r>
              <a:rPr lang="en-US" sz="2086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Security Measures</a:t>
            </a:r>
            <a:endParaRPr lang="en-US" sz="2086" dirty="0"/>
          </a:p>
        </p:txBody>
      </p:sp>
      <p:sp>
        <p:nvSpPr>
          <p:cNvPr id="14" name="Text 8"/>
          <p:cNvSpPr/>
          <p:nvPr/>
        </p:nvSpPr>
        <p:spPr>
          <a:xfrm>
            <a:off x="7738348" y="6304478"/>
            <a:ext cx="6103858" cy="10804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37"/>
              </a:lnSpc>
              <a:buNone/>
            </a:pPr>
            <a:r>
              <a:rPr lang="en-US" sz="177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implement robust security measures to protect user data from unauthorized access and ensure the integrity of our systems.</a:t>
            </a:r>
            <a:endParaRPr lang="en-US" sz="1773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1089779" y="665917"/>
            <a:ext cx="5698212" cy="7122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09"/>
              </a:lnSpc>
              <a:buNone/>
            </a:pPr>
            <a:r>
              <a:rPr lang="en-US" sz="44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Initial UI Designs</a:t>
            </a:r>
            <a:endParaRPr lang="en-US" sz="4487" dirty="0"/>
          </a:p>
        </p:txBody>
      </p:sp>
      <p:sp>
        <p:nvSpPr>
          <p:cNvPr id="6" name="Text 3"/>
          <p:cNvSpPr/>
          <p:nvPr/>
        </p:nvSpPr>
        <p:spPr>
          <a:xfrm>
            <a:off x="1089779" y="5900380"/>
            <a:ext cx="2849047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4"/>
              </a:lnSpc>
              <a:buNone/>
            </a:pPr>
            <a:r>
              <a:rPr lang="en-US" sz="224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Dashboard Overview</a:t>
            </a:r>
            <a:endParaRPr lang="en-US" sz="2243" dirty="0"/>
          </a:p>
        </p:txBody>
      </p:sp>
      <p:sp>
        <p:nvSpPr>
          <p:cNvPr id="7" name="Text 4"/>
          <p:cNvSpPr/>
          <p:nvPr/>
        </p:nvSpPr>
        <p:spPr>
          <a:xfrm>
            <a:off x="1089779" y="6401753"/>
            <a:ext cx="6043732" cy="11622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51"/>
              </a:lnSpc>
              <a:buNone/>
            </a:pPr>
            <a:r>
              <a:rPr lang="en-US" sz="1907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user-friendly dashboard provides a clear overview of key financial metrics, enabling users to quickly assess their financial status.</a:t>
            </a:r>
            <a:endParaRPr lang="en-US" sz="1907" dirty="0"/>
          </a:p>
        </p:txBody>
      </p:sp>
      <p:sp>
        <p:nvSpPr>
          <p:cNvPr id="9" name="Text 5"/>
          <p:cNvSpPr/>
          <p:nvPr/>
        </p:nvSpPr>
        <p:spPr>
          <a:xfrm>
            <a:off x="7496770" y="5900499"/>
            <a:ext cx="2849047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4"/>
              </a:lnSpc>
              <a:buNone/>
            </a:pPr>
            <a:r>
              <a:rPr lang="en-US" sz="224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Expense Tracking</a:t>
            </a:r>
            <a:endParaRPr lang="en-US" sz="2243" dirty="0"/>
          </a:p>
        </p:txBody>
      </p:sp>
      <p:sp>
        <p:nvSpPr>
          <p:cNvPr id="10" name="Text 6"/>
          <p:cNvSpPr/>
          <p:nvPr/>
        </p:nvSpPr>
        <p:spPr>
          <a:xfrm>
            <a:off x="7496770" y="6401872"/>
            <a:ext cx="6043851" cy="11622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51"/>
              </a:lnSpc>
              <a:buNone/>
            </a:pPr>
            <a:r>
              <a:rPr lang="en-US" sz="1907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Users can track and categorize their expenses, gaining valuable insights into their spending habits and identifying areas for improvement.</a:t>
            </a:r>
            <a:endParaRPr lang="en-US" sz="1907" dirty="0"/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BC588E81-37AF-60EA-5A89-D8C3AC026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779" y="1764304"/>
            <a:ext cx="6150251" cy="3596836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6109E78D-8234-77F7-CE18-F6C0C3C497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6770" y="1764305"/>
            <a:ext cx="6449554" cy="35968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 flipH="1">
            <a:off x="4953011" y="3421743"/>
            <a:ext cx="6043850" cy="11622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09"/>
              </a:lnSpc>
              <a:buNone/>
            </a:pPr>
            <a:r>
              <a:rPr lang="en-US" sz="9600" dirty="0">
                <a:solidFill>
                  <a:srgbClr val="FFD9BE"/>
                </a:solidFill>
                <a:latin typeface="Quattrocento" pitchFamily="34" charset="0"/>
              </a:rPr>
              <a:t>DEMO</a:t>
            </a:r>
            <a:endParaRPr lang="en-US" sz="9600" dirty="0"/>
          </a:p>
        </p:txBody>
      </p:sp>
      <p:sp>
        <p:nvSpPr>
          <p:cNvPr id="6" name="Text 3"/>
          <p:cNvSpPr/>
          <p:nvPr/>
        </p:nvSpPr>
        <p:spPr>
          <a:xfrm>
            <a:off x="1089779" y="5900380"/>
            <a:ext cx="2849047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4"/>
              </a:lnSpc>
              <a:buNone/>
            </a:pPr>
            <a:endParaRPr lang="en-US" sz="2243" dirty="0"/>
          </a:p>
        </p:txBody>
      </p:sp>
      <p:sp>
        <p:nvSpPr>
          <p:cNvPr id="7" name="Text 4"/>
          <p:cNvSpPr/>
          <p:nvPr/>
        </p:nvSpPr>
        <p:spPr>
          <a:xfrm>
            <a:off x="1089779" y="6401753"/>
            <a:ext cx="6043732" cy="11622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51"/>
              </a:lnSpc>
              <a:buNone/>
            </a:pPr>
            <a:endParaRPr lang="en-US" sz="1907" dirty="0"/>
          </a:p>
        </p:txBody>
      </p:sp>
      <p:sp>
        <p:nvSpPr>
          <p:cNvPr id="9" name="Text 5"/>
          <p:cNvSpPr/>
          <p:nvPr/>
        </p:nvSpPr>
        <p:spPr>
          <a:xfrm>
            <a:off x="7496770" y="5900499"/>
            <a:ext cx="2849047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4"/>
              </a:lnSpc>
              <a:buNone/>
            </a:pPr>
            <a:endParaRPr lang="en-US" sz="2243" dirty="0"/>
          </a:p>
        </p:txBody>
      </p:sp>
      <p:sp>
        <p:nvSpPr>
          <p:cNvPr id="10" name="Text 6"/>
          <p:cNvSpPr/>
          <p:nvPr/>
        </p:nvSpPr>
        <p:spPr>
          <a:xfrm>
            <a:off x="7496770" y="6401872"/>
            <a:ext cx="6043851" cy="11622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51"/>
              </a:lnSpc>
              <a:buNone/>
            </a:pPr>
            <a:endParaRPr lang="en-US" sz="1907" dirty="0"/>
          </a:p>
        </p:txBody>
      </p:sp>
    </p:spTree>
    <p:extLst>
      <p:ext uri="{BB962C8B-B14F-4D97-AF65-F5344CB8AC3E}">
        <p14:creationId xmlns:p14="http://schemas.microsoft.com/office/powerpoint/2010/main" val="2926031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 flipH="1">
            <a:off x="4111645" y="3421743"/>
            <a:ext cx="6043850" cy="11622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09"/>
              </a:lnSpc>
              <a:buNone/>
            </a:pPr>
            <a:r>
              <a:rPr lang="en-US" sz="9600" dirty="0">
                <a:solidFill>
                  <a:srgbClr val="FFD9BE"/>
                </a:solidFill>
                <a:latin typeface="Quattrocento" pitchFamily="34" charset="0"/>
              </a:rPr>
              <a:t>Thank You!</a:t>
            </a:r>
            <a:endParaRPr lang="en-US" sz="9600" dirty="0"/>
          </a:p>
        </p:txBody>
      </p:sp>
      <p:sp>
        <p:nvSpPr>
          <p:cNvPr id="6" name="Text 3"/>
          <p:cNvSpPr/>
          <p:nvPr/>
        </p:nvSpPr>
        <p:spPr>
          <a:xfrm>
            <a:off x="1089779" y="5900380"/>
            <a:ext cx="2849047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4"/>
              </a:lnSpc>
              <a:buNone/>
            </a:pPr>
            <a:endParaRPr lang="en-US" sz="2243" dirty="0"/>
          </a:p>
        </p:txBody>
      </p:sp>
      <p:sp>
        <p:nvSpPr>
          <p:cNvPr id="7" name="Text 4"/>
          <p:cNvSpPr/>
          <p:nvPr/>
        </p:nvSpPr>
        <p:spPr>
          <a:xfrm>
            <a:off x="1089779" y="6401753"/>
            <a:ext cx="6043732" cy="11622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51"/>
              </a:lnSpc>
              <a:buNone/>
            </a:pPr>
            <a:endParaRPr lang="en-US" sz="1907" dirty="0"/>
          </a:p>
        </p:txBody>
      </p:sp>
      <p:sp>
        <p:nvSpPr>
          <p:cNvPr id="9" name="Text 5"/>
          <p:cNvSpPr/>
          <p:nvPr/>
        </p:nvSpPr>
        <p:spPr>
          <a:xfrm>
            <a:off x="7496770" y="5900499"/>
            <a:ext cx="2849047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4"/>
              </a:lnSpc>
              <a:buNone/>
            </a:pPr>
            <a:endParaRPr lang="en-US" sz="2243" dirty="0"/>
          </a:p>
        </p:txBody>
      </p:sp>
      <p:sp>
        <p:nvSpPr>
          <p:cNvPr id="10" name="Text 6"/>
          <p:cNvSpPr/>
          <p:nvPr/>
        </p:nvSpPr>
        <p:spPr>
          <a:xfrm>
            <a:off x="7496770" y="6401872"/>
            <a:ext cx="6043851" cy="11622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51"/>
              </a:lnSpc>
              <a:buNone/>
            </a:pPr>
            <a:endParaRPr lang="en-US" sz="1907" dirty="0"/>
          </a:p>
        </p:txBody>
      </p:sp>
    </p:spTree>
    <p:extLst>
      <p:ext uri="{BB962C8B-B14F-4D97-AF65-F5344CB8AC3E}">
        <p14:creationId xmlns:p14="http://schemas.microsoft.com/office/powerpoint/2010/main" val="5579788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166</TotalTime>
  <Words>464</Words>
  <Application>Microsoft Office PowerPoint</Application>
  <PresentationFormat>Custom</PresentationFormat>
  <Paragraphs>62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Century Gothic</vt:lpstr>
      <vt:lpstr>Quattrocento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Venkata Santosh Yashwanth Kukkala</cp:lastModifiedBy>
  <cp:revision>4</cp:revision>
  <dcterms:created xsi:type="dcterms:W3CDTF">2024-08-07T17:00:26Z</dcterms:created>
  <dcterms:modified xsi:type="dcterms:W3CDTF">2024-08-07T20:11:58Z</dcterms:modified>
</cp:coreProperties>
</file>